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" name="Shape 13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4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08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9.png"/><Relationship Id="rId4" Type="http://schemas.openxmlformats.org/officeDocument/2006/relationships/image" Target="../media/image0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Relationship Id="rId4" Type="http://schemas.openxmlformats.org/officeDocument/2006/relationships/image" Target="../media/image00.png"/><Relationship Id="rId5" Type="http://schemas.openxmlformats.org/officeDocument/2006/relationships/image" Target="../media/image02.png"/><Relationship Id="rId6" Type="http://schemas.openxmlformats.org/officeDocument/2006/relationships/image" Target="../media/image0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pring-background.png" id="84" name="Shape 84"/>
          <p:cNvPicPr preferRelativeResize="0"/>
          <p:nvPr/>
        </p:nvPicPr>
        <p:blipFill rotWithShape="1">
          <a:blip r:embed="rId3">
            <a:alphaModFix/>
          </a:blip>
          <a:srcRect b="4479" l="0" r="0" t="0"/>
          <a:stretch/>
        </p:blipFill>
        <p:spPr>
          <a:xfrm>
            <a:off x="0" y="0"/>
            <a:ext cx="12106276" cy="6921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ind-Moose-Logo.png" id="85" name="Shape 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975075" y="5666700"/>
            <a:ext cx="1131200" cy="110257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 txBox="1"/>
          <p:nvPr/>
        </p:nvSpPr>
        <p:spPr>
          <a:xfrm>
            <a:off x="-342400" y="2599125"/>
            <a:ext cx="13006200" cy="85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en-US" sz="5500">
                <a:solidFill>
                  <a:srgbClr val="666666"/>
                </a:solidFill>
              </a:rPr>
              <a:t>Spring into Spring Lesson Activity </a:t>
            </a:r>
          </a:p>
          <a:p>
            <a:pPr lvl="0" algn="ctr">
              <a:spcBef>
                <a:spcPts val="0"/>
              </a:spcBef>
              <a:buNone/>
            </a:pPr>
            <a:r>
              <a:rPr b="1" lang="en-US" sz="3600">
                <a:solidFill>
                  <a:srgbClr val="666666"/>
                </a:solidFill>
              </a:rPr>
              <a:t>How different seasons can make us feel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4649928" y="2276125"/>
            <a:ext cx="5858999" cy="13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0" u="none" cap="none" strike="noStrike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Winter</a:t>
            </a:r>
          </a:p>
        </p:txBody>
      </p:sp>
      <p:pic>
        <p:nvPicPr>
          <p:cNvPr descr="winter.png" id="152" name="Shape 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86694"/>
            <a:ext cx="4956250" cy="579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ctrTitle"/>
          </p:nvPr>
        </p:nvSpPr>
        <p:spPr>
          <a:xfrm>
            <a:off x="269025" y="298400"/>
            <a:ext cx="6474900" cy="1146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Lesson Objectives </a:t>
            </a:r>
          </a:p>
        </p:txBody>
      </p:sp>
      <p:sp>
        <p:nvSpPr>
          <p:cNvPr id="92" name="Shape 92"/>
          <p:cNvSpPr txBox="1"/>
          <p:nvPr>
            <p:ph idx="1" type="subTitle"/>
          </p:nvPr>
        </p:nvSpPr>
        <p:spPr>
          <a:xfrm>
            <a:off x="332400" y="1700600"/>
            <a:ext cx="11317200" cy="1655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buClr>
                <a:srgbClr val="666666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To use adjectives and creative vocabulary to describe the seasons.</a:t>
            </a:r>
          </a:p>
          <a:p>
            <a:pPr lvl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3000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buClr>
                <a:srgbClr val="666666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To understand and express how the seasons can link to our emotions.</a:t>
            </a:r>
          </a:p>
          <a:p>
            <a:pPr lvl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b="1" sz="3000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buClr>
                <a:srgbClr val="666666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To develop written language by writing a poem based on the seasons.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Mind-Moose-Logo.png"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75075" y="5666700"/>
            <a:ext cx="1131200" cy="110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ctrTitle"/>
          </p:nvPr>
        </p:nvSpPr>
        <p:spPr>
          <a:xfrm>
            <a:off x="690900" y="2466100"/>
            <a:ext cx="10810200" cy="1146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How do you feel today?</a:t>
            </a:r>
          </a:p>
        </p:txBody>
      </p:sp>
      <p:pic>
        <p:nvPicPr>
          <p:cNvPr descr="Mind-Moose-Logo.png"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75075" y="5666700"/>
            <a:ext cx="1131200" cy="110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ctrTitle"/>
          </p:nvPr>
        </p:nvSpPr>
        <p:spPr>
          <a:xfrm>
            <a:off x="551450" y="2466100"/>
            <a:ext cx="11501100" cy="1146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lang="en-US" sz="55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Do the seasons affect how we feel?</a:t>
            </a:r>
            <a:r>
              <a:rPr lang="en-US" sz="48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descr="Mind-Moose-Logo.png"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75075" y="5666700"/>
            <a:ext cx="1131200" cy="110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ctrTitle"/>
          </p:nvPr>
        </p:nvSpPr>
        <p:spPr>
          <a:xfrm>
            <a:off x="551450" y="2466100"/>
            <a:ext cx="11501100" cy="1146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lang="en-US" sz="55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What signs of spring can you see?</a:t>
            </a:r>
          </a:p>
        </p:txBody>
      </p:sp>
      <p:pic>
        <p:nvPicPr>
          <p:cNvPr descr="Mind-Moose-Logo.png"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75075" y="5666700"/>
            <a:ext cx="1131200" cy="110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3482939" y="256854"/>
            <a:ext cx="5394000" cy="5167800"/>
          </a:xfrm>
          <a:prstGeom prst="ellipse">
            <a:avLst/>
          </a:prstGeom>
          <a:noFill/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7" name="Shape 117"/>
          <p:cNvCxnSpPr>
            <a:stCxn id="116" idx="2"/>
            <a:endCxn id="116" idx="6"/>
          </p:cNvCxnSpPr>
          <p:nvPr/>
        </p:nvCxnSpPr>
        <p:spPr>
          <a:xfrm>
            <a:off x="3482939" y="2840754"/>
            <a:ext cx="539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18" name="Shape 118"/>
          <p:cNvCxnSpPr/>
          <p:nvPr/>
        </p:nvCxnSpPr>
        <p:spPr>
          <a:xfrm>
            <a:off x="6169632" y="256854"/>
            <a:ext cx="0" cy="5167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19" name="Shape 119"/>
          <p:cNvSpPr/>
          <p:nvPr/>
        </p:nvSpPr>
        <p:spPr>
          <a:xfrm>
            <a:off x="3041150" y="5784351"/>
            <a:ext cx="6277500" cy="708900"/>
          </a:xfrm>
          <a:prstGeom prst="rightArrow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6036067" y="6020655"/>
            <a:ext cx="267000" cy="215700"/>
          </a:xfrm>
          <a:prstGeom prst="ellipse">
            <a:avLst/>
          </a:prstGeom>
          <a:noFill/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Shape 121"/>
          <p:cNvSpPr txBox="1"/>
          <p:nvPr/>
        </p:nvSpPr>
        <p:spPr>
          <a:xfrm>
            <a:off x="4579501" y="877792"/>
            <a:ext cx="971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Spring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6788059" y="877819"/>
            <a:ext cx="1239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Summer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4443830" y="3006910"/>
            <a:ext cx="119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Autumn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6882996" y="3063010"/>
            <a:ext cx="104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Winter</a:t>
            </a:r>
          </a:p>
        </p:txBody>
      </p:sp>
      <p:pic>
        <p:nvPicPr>
          <p:cNvPr descr="summer.png" id="125" name="Shape 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09650" y="1441974"/>
            <a:ext cx="1196099" cy="139882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pring.png" id="126" name="Shape 1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70324" y="1510499"/>
            <a:ext cx="743125" cy="11641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inter.png" id="127" name="Shape 1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88050" y="3542461"/>
            <a:ext cx="1144349" cy="13383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utumn.png" id="128" name="Shape 1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67300" y="3460762"/>
            <a:ext cx="1196099" cy="13988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4649929" y="2276125"/>
            <a:ext cx="6023699" cy="13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0" u="none" cap="none" strike="noStrike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Spring </a:t>
            </a:r>
          </a:p>
        </p:txBody>
      </p:sp>
      <p:pic>
        <p:nvPicPr>
          <p:cNvPr descr="Spring.png" id="134" name="Shape 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7625" y="722150"/>
            <a:ext cx="3479224" cy="5450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4017200" y="2276125"/>
            <a:ext cx="6022500" cy="13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0" u="none" cap="none" strike="noStrike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Summer</a:t>
            </a:r>
          </a:p>
        </p:txBody>
      </p:sp>
      <p:pic>
        <p:nvPicPr>
          <p:cNvPr descr="summer.png" id="140" name="Shape 1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57200" y="436550"/>
            <a:ext cx="5095674" cy="5959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4649928" y="2276125"/>
            <a:ext cx="5618099" cy="13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0" u="none" cap="none" strike="noStrike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Autumn</a:t>
            </a:r>
          </a:p>
        </p:txBody>
      </p:sp>
      <p:pic>
        <p:nvPicPr>
          <p:cNvPr descr="autumn.png" id="146" name="Shape 1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6200" y="453268"/>
            <a:ext cx="5070324" cy="5929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